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63" r:id="rId14"/>
    <p:sldId id="264" r:id="rId15"/>
    <p:sldId id="265" r:id="rId16"/>
    <p:sldId id="266" r:id="rId17"/>
    <p:sldId id="267" r:id="rId18"/>
    <p:sldId id="268" r:id="rId19"/>
    <p:sldId id="272" r:id="rId20"/>
    <p:sldId id="269" r:id="rId21"/>
    <p:sldId id="270" r:id="rId22"/>
    <p:sldId id="271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6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5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7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0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1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8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9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8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9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1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8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Pastors and Churches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SESSION ONE: Pastoral leadership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2" y="567683"/>
            <a:ext cx="2574701" cy="257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MINISTRY TO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SERVE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INCREASE 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MODEL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TEACH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TRAIN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INSPECT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RELEASE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4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RAISE MINISTERS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CREATE SPACE</a:t>
            </a:r>
          </a:p>
          <a:p>
            <a:pPr>
              <a:buFont typeface="+mj-lt"/>
              <a:buAutoNum type="arabicPeriod"/>
            </a:pPr>
            <a:r>
              <a:rPr lang="en-GB" dirty="0"/>
              <a:t>CHALLENGE PARTICIPATION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CELEBRATE SUCCESS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76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RAISE LEADERS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SUGGEST SERVANTS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SUPERVISE SUPERVISION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SHARE STORIES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33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baseline="30000" dirty="0"/>
              <a:t>42 </a:t>
            </a:r>
            <a:r>
              <a:rPr lang="en-GB" dirty="0"/>
              <a:t>And they continued </a:t>
            </a:r>
            <a:r>
              <a:rPr lang="en-GB" dirty="0" smtClean="0"/>
              <a:t>steadfastly </a:t>
            </a:r>
            <a:r>
              <a:rPr lang="en-GB" dirty="0"/>
              <a:t>in the apostles’ doctrine and fellowship, and in breaking of bread, and in prayers. </a:t>
            </a:r>
            <a:r>
              <a:rPr lang="en-GB" b="1" baseline="30000" dirty="0"/>
              <a:t>43 </a:t>
            </a:r>
            <a:r>
              <a:rPr lang="en-GB" dirty="0"/>
              <a:t>And fear came upon every soul: and many wonders and signs were done by the apostles.</a:t>
            </a:r>
          </a:p>
          <a:p>
            <a:r>
              <a:rPr lang="en-GB" b="1" baseline="30000" dirty="0"/>
              <a:t>44 </a:t>
            </a:r>
            <a:r>
              <a:rPr lang="en-GB" dirty="0"/>
              <a:t>And all that believed were together, and had all things common; </a:t>
            </a:r>
            <a:r>
              <a:rPr lang="en-GB" b="1" baseline="30000" dirty="0"/>
              <a:t>45 </a:t>
            </a:r>
            <a:r>
              <a:rPr lang="en-GB" dirty="0"/>
              <a:t>and sold their possessions and goods, and parted them to all </a:t>
            </a:r>
            <a:r>
              <a:rPr lang="en-GB" i="1" dirty="0"/>
              <a:t>men</a:t>
            </a:r>
            <a:r>
              <a:rPr lang="en-GB" dirty="0"/>
              <a:t>, as every man had need. </a:t>
            </a:r>
            <a:r>
              <a:rPr lang="en-GB" b="1" baseline="30000" dirty="0"/>
              <a:t>46 </a:t>
            </a:r>
            <a:r>
              <a:rPr lang="en-GB" dirty="0"/>
              <a:t>And they, continuing daily with one accord in the temple, and breaking bread from house to house, did eat their meat with gladness and singleness of heart, </a:t>
            </a:r>
            <a:r>
              <a:rPr lang="en-GB" b="1" baseline="30000" dirty="0"/>
              <a:t>47 </a:t>
            </a:r>
            <a:r>
              <a:rPr lang="en-GB" dirty="0"/>
              <a:t>praising God, and having favour with all the people. And the Lord added to the church daily such as should be </a:t>
            </a:r>
            <a:r>
              <a:rPr lang="en-GB" dirty="0" smtClean="0"/>
              <a:t>saved</a:t>
            </a:r>
            <a:r>
              <a:rPr lang="en-GB" dirty="0"/>
              <a:t> </a:t>
            </a:r>
            <a:r>
              <a:rPr lang="en-GB" dirty="0" smtClean="0"/>
              <a:t> 	(Acts 2.42-47)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0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TEMPLE meeting and HOUSE meeting must be structured – and provide a way of gathering people</a:t>
            </a:r>
          </a:p>
          <a:p>
            <a:endParaRPr lang="en-GB" dirty="0"/>
          </a:p>
          <a:p>
            <a:r>
              <a:rPr lang="en-GB" dirty="0" smtClean="0"/>
              <a:t>Database</a:t>
            </a:r>
          </a:p>
          <a:p>
            <a:r>
              <a:rPr lang="en-GB" dirty="0" smtClean="0"/>
              <a:t>Connection Cards</a:t>
            </a:r>
          </a:p>
          <a:p>
            <a:r>
              <a:rPr lang="en-GB" dirty="0" smtClean="0"/>
              <a:t>People Flows</a:t>
            </a:r>
          </a:p>
          <a:p>
            <a:endParaRPr lang="en-GB" dirty="0"/>
          </a:p>
          <a:p>
            <a:r>
              <a:rPr lang="en-GB" dirty="0" smtClean="0"/>
              <a:t>Clear path to:</a:t>
            </a:r>
          </a:p>
          <a:p>
            <a:pPr lvl="1"/>
            <a:r>
              <a:rPr lang="en-GB" dirty="0" smtClean="0"/>
              <a:t>Maturity, Meaning and Ministry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WOLF FIGHTERS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Wolves are not demons – we are not demon fighters!</a:t>
            </a:r>
          </a:p>
          <a:p>
            <a:r>
              <a:rPr lang="en-GB" dirty="0" smtClean="0"/>
              <a:t>Wolves are people.</a:t>
            </a:r>
          </a:p>
          <a:p>
            <a:endParaRPr lang="en-GB" dirty="0"/>
          </a:p>
          <a:p>
            <a:r>
              <a:rPr lang="en-GB" dirty="0"/>
              <a:t>Beware of false prophets, which come to you in sheep's clothing, but inwardly they are ravening </a:t>
            </a:r>
            <a:r>
              <a:rPr lang="en-GB" b="1" dirty="0"/>
              <a:t>wolves</a:t>
            </a:r>
            <a:r>
              <a:rPr lang="en-GB" dirty="0" smtClean="0"/>
              <a:t>. (Matt. 7.15)</a:t>
            </a:r>
          </a:p>
          <a:p>
            <a:r>
              <a:rPr lang="en-GB" dirty="0"/>
              <a:t>For I know this, that after my departing shall grievous </a:t>
            </a:r>
            <a:r>
              <a:rPr lang="en-GB" b="1" dirty="0" smtClean="0"/>
              <a:t>wolves </a:t>
            </a:r>
            <a:r>
              <a:rPr lang="en-GB" dirty="0" smtClean="0"/>
              <a:t>enter </a:t>
            </a:r>
            <a:r>
              <a:rPr lang="en-GB" dirty="0"/>
              <a:t>in among you, not sparing the flock</a:t>
            </a:r>
            <a:r>
              <a:rPr lang="en-GB" dirty="0" smtClean="0"/>
              <a:t>. (Acts 20.29)</a:t>
            </a:r>
          </a:p>
          <a:p>
            <a:endParaRPr lang="en-GB" dirty="0"/>
          </a:p>
          <a:p>
            <a:r>
              <a:rPr lang="en-GB" dirty="0" smtClean="0"/>
              <a:t>Sheep’s clothing, not shepherd’s clothing!</a:t>
            </a:r>
          </a:p>
          <a:p>
            <a:r>
              <a:rPr lang="en-GB" dirty="0" smtClean="0"/>
              <a:t>Grievous: burdensome, upsetting, violent, cruel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WOLF FIGHTERS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You have to deal with wolf behaviour</a:t>
            </a:r>
            <a:endParaRPr lang="en-GB" sz="2400" dirty="0"/>
          </a:p>
          <a:p>
            <a:pPr lvl="1"/>
            <a:r>
              <a:rPr lang="en-GB" sz="2000" dirty="0" smtClean="0"/>
              <a:t>What if genuine?  </a:t>
            </a:r>
          </a:p>
          <a:p>
            <a:pPr lvl="2"/>
            <a:r>
              <a:rPr lang="en-GB" sz="1800" dirty="0" smtClean="0"/>
              <a:t>Dealing with it shall reveal it!</a:t>
            </a:r>
          </a:p>
          <a:p>
            <a:pPr lvl="2"/>
            <a:endParaRPr lang="en-GB" sz="1800" dirty="0"/>
          </a:p>
          <a:p>
            <a:r>
              <a:rPr lang="en-GB" sz="2200" dirty="0" smtClean="0"/>
              <a:t>If you let cruel, violent, burdensome people infect your church, then don’t be surprised when the church is ripped apart</a:t>
            </a:r>
          </a:p>
        </p:txBody>
      </p:sp>
    </p:spTree>
    <p:extLst>
      <p:ext uri="{BB962C8B-B14F-4D97-AF65-F5344CB8AC3E}">
        <p14:creationId xmlns:p14="http://schemas.microsoft.com/office/powerpoint/2010/main" val="22865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APPOINTING ELDERS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do not appoint you!</a:t>
            </a:r>
          </a:p>
          <a:p>
            <a:r>
              <a:rPr lang="en-GB" dirty="0" smtClean="0"/>
              <a:t>5-fold is God appointed, the elders are man-appointed (cf. 1 Tim. 3.1)</a:t>
            </a:r>
          </a:p>
          <a:p>
            <a:endParaRPr lang="en-GB" dirty="0"/>
          </a:p>
          <a:p>
            <a:r>
              <a:rPr lang="en-GB" dirty="0" smtClean="0"/>
              <a:t>You need to become familiar with the Biblical requirements for elders</a:t>
            </a:r>
          </a:p>
          <a:p>
            <a:r>
              <a:rPr lang="en-GB" dirty="0" smtClean="0"/>
              <a:t>Elders are supposed to be “apt to teach” – and it is clear you assign what to teach</a:t>
            </a:r>
          </a:p>
          <a:p>
            <a:r>
              <a:rPr lang="en-GB" dirty="0" smtClean="0"/>
              <a:t>All our elders run weekly groups in their houses – they teach</a:t>
            </a:r>
          </a:p>
          <a:p>
            <a:pPr lvl="1"/>
            <a:r>
              <a:rPr lang="en-GB" dirty="0" smtClean="0"/>
              <a:t>CELEBRATION AND LIVING CHURCH</a:t>
            </a:r>
          </a:p>
          <a:p>
            <a:pPr lvl="1"/>
            <a:r>
              <a:rPr lang="en-GB" dirty="0" smtClean="0"/>
              <a:t>5x5 structure</a:t>
            </a:r>
          </a:p>
        </p:txBody>
      </p:sp>
    </p:spTree>
    <p:extLst>
      <p:ext uri="{BB962C8B-B14F-4D97-AF65-F5344CB8AC3E}">
        <p14:creationId xmlns:p14="http://schemas.microsoft.com/office/powerpoint/2010/main" val="13180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THINGS IN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Ridiculously in charge</a:t>
            </a:r>
          </a:p>
          <a:p>
            <a:r>
              <a:rPr lang="en-GB" dirty="0" smtClean="0"/>
              <a:t>Building Systems</a:t>
            </a:r>
          </a:p>
          <a:p>
            <a:r>
              <a:rPr lang="en-GB" dirty="0" smtClean="0"/>
              <a:t>Keeping people safe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Baskets of Fragments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Miscellaneous facts about church planting and pastoring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9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“pastor”?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Ephesians 4.11 – they are one of the offices God has given to the CHURCH to equip saints to do the works of ministry and to build the body of Christ</a:t>
            </a:r>
          </a:p>
          <a:p>
            <a:pPr lvl="1"/>
            <a:r>
              <a:rPr lang="en-GB" dirty="0" smtClean="0"/>
              <a:t>Only place the English word “pastor” is in the KJV is in this verse</a:t>
            </a:r>
          </a:p>
          <a:p>
            <a:r>
              <a:rPr lang="en-GB" dirty="0" smtClean="0"/>
              <a:t>Greek word is </a:t>
            </a:r>
            <a:r>
              <a:rPr lang="en-GB" dirty="0" err="1" smtClean="0"/>
              <a:t>poimen</a:t>
            </a:r>
            <a:endParaRPr lang="en-GB" dirty="0" smtClean="0"/>
          </a:p>
          <a:p>
            <a:pPr lvl="1"/>
            <a:r>
              <a:rPr lang="en-GB" dirty="0" smtClean="0"/>
              <a:t>Herdsman or shepherd</a:t>
            </a:r>
          </a:p>
          <a:p>
            <a:pPr lvl="1"/>
            <a:r>
              <a:rPr lang="en-GB" dirty="0" smtClean="0"/>
              <a:t>This is used 18 times in the New Testament</a:t>
            </a:r>
          </a:p>
          <a:p>
            <a:r>
              <a:rPr lang="en-GB" dirty="0" smtClean="0"/>
              <a:t>Use these verses to discover the role of a shepherd/ pastor</a:t>
            </a:r>
          </a:p>
          <a:p>
            <a:pPr lvl="1"/>
            <a:r>
              <a:rPr lang="en-GB" dirty="0" smtClean="0"/>
              <a:t>Leader-Gatherer</a:t>
            </a:r>
          </a:p>
          <a:p>
            <a:pPr lvl="1"/>
            <a:r>
              <a:rPr lang="en-GB" dirty="0" smtClean="0"/>
              <a:t>Wolf-Fighter</a:t>
            </a:r>
          </a:p>
          <a:p>
            <a:pPr lvl="1"/>
            <a:r>
              <a:rPr lang="en-GB" dirty="0" smtClean="0"/>
              <a:t>Structure Builder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8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ALL 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Start by working a second job (Pastoring is an evening and weekend job)</a:t>
            </a:r>
          </a:p>
          <a:p>
            <a:r>
              <a:rPr lang="en-GB" dirty="0" smtClean="0"/>
              <a:t>Then start to evangelise, witness and follow up</a:t>
            </a:r>
          </a:p>
          <a:p>
            <a:endParaRPr lang="en-GB" dirty="0"/>
          </a:p>
          <a:p>
            <a:r>
              <a:rPr lang="en-GB" dirty="0" smtClean="0"/>
              <a:t>FULL TIME:</a:t>
            </a:r>
          </a:p>
          <a:p>
            <a:pPr lvl="1"/>
            <a:r>
              <a:rPr lang="en-GB" dirty="0" smtClean="0"/>
              <a:t>Monday: Assimilation, Celebrate the Celebration, Multimedia</a:t>
            </a:r>
          </a:p>
          <a:p>
            <a:pPr lvl="1"/>
            <a:r>
              <a:rPr lang="en-GB" dirty="0" smtClean="0"/>
              <a:t>Tuesday: People, Blog, Reflect, Finances</a:t>
            </a:r>
          </a:p>
          <a:p>
            <a:pPr lvl="1"/>
            <a:r>
              <a:rPr lang="en-GB" dirty="0" smtClean="0"/>
              <a:t>Wednesday: Study, Paperwork</a:t>
            </a:r>
          </a:p>
          <a:p>
            <a:pPr lvl="1"/>
            <a:r>
              <a:rPr lang="en-GB" dirty="0" smtClean="0"/>
              <a:t>Thursday: Prepare messages, and plan Celebration Service</a:t>
            </a:r>
          </a:p>
          <a:p>
            <a:pPr lvl="1"/>
            <a:r>
              <a:rPr lang="en-GB" dirty="0" smtClean="0"/>
              <a:t>Friday: Day Off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CHURCH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Home Office guidelines</a:t>
            </a:r>
          </a:p>
          <a:p>
            <a:r>
              <a:rPr lang="en-GB" dirty="0" smtClean="0"/>
              <a:t>CRBs for all workers</a:t>
            </a:r>
          </a:p>
          <a:p>
            <a:r>
              <a:rPr lang="en-GB" dirty="0" smtClean="0"/>
              <a:t>Systems to keep children safe</a:t>
            </a:r>
          </a:p>
          <a:p>
            <a:endParaRPr lang="en-GB" dirty="0"/>
          </a:p>
          <a:p>
            <a:r>
              <a:rPr lang="en-GB" dirty="0" smtClean="0"/>
              <a:t>This cannot be overemphasised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1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Become a charity</a:t>
            </a:r>
          </a:p>
          <a:p>
            <a:pPr lvl="1"/>
            <a:r>
              <a:rPr lang="en-GB" dirty="0" smtClean="0"/>
              <a:t>Oversight</a:t>
            </a:r>
          </a:p>
          <a:p>
            <a:pPr lvl="1"/>
            <a:r>
              <a:rPr lang="en-GB" dirty="0" smtClean="0"/>
              <a:t>GIFT AID</a:t>
            </a:r>
          </a:p>
          <a:p>
            <a:pPr lvl="1"/>
            <a:r>
              <a:rPr lang="en-GB" dirty="0" smtClean="0"/>
              <a:t>CHOOSE TRUSTEES CAREFULLY – and be one yourself!</a:t>
            </a:r>
          </a:p>
          <a:p>
            <a:r>
              <a:rPr lang="en-GB" dirty="0" smtClean="0"/>
              <a:t>Balance the books week after week</a:t>
            </a:r>
          </a:p>
          <a:p>
            <a:r>
              <a:rPr lang="en-GB" dirty="0" smtClean="0"/>
              <a:t>Keep salary less than 30% of income</a:t>
            </a:r>
          </a:p>
          <a:p>
            <a:r>
              <a:rPr lang="en-GB" dirty="0" smtClean="0"/>
              <a:t>Save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LOCATION, LOCATION,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to meet somewhere inviting – somewhere people know where it is.</a:t>
            </a:r>
          </a:p>
          <a:p>
            <a:r>
              <a:rPr lang="en-GB" dirty="0" smtClean="0"/>
              <a:t>You need a regular meeting 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OF SERVICE (Celebration)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9.55			FIVE MINUTE COUNTDOWN</a:t>
            </a:r>
          </a:p>
          <a:p>
            <a:r>
              <a:rPr lang="en-GB" dirty="0" smtClean="0"/>
              <a:t>10am			START SERVICE WITH A SHOUT</a:t>
            </a:r>
          </a:p>
          <a:p>
            <a:r>
              <a:rPr lang="en-GB" dirty="0" smtClean="0"/>
              <a:t>10.01am		FIRST SONG</a:t>
            </a:r>
          </a:p>
          <a:p>
            <a:r>
              <a:rPr lang="en-GB" dirty="0" smtClean="0"/>
              <a:t>10.05am		ONE/ TWO NOTICES, OPENING DECLARATIONS</a:t>
            </a:r>
          </a:p>
          <a:p>
            <a:r>
              <a:rPr lang="en-GB" dirty="0" smtClean="0"/>
              <a:t>10.10am		REVELATION TIME</a:t>
            </a:r>
          </a:p>
          <a:p>
            <a:r>
              <a:rPr lang="en-GB" dirty="0" smtClean="0"/>
              <a:t>10.40am		RECEIVE OFFERING (1 Scripture/ 2 points/ 3 minutes)</a:t>
            </a:r>
            <a:br>
              <a:rPr lang="en-GB" dirty="0" smtClean="0"/>
            </a:br>
            <a:r>
              <a:rPr lang="en-GB" dirty="0" smtClean="0"/>
              <a:t>				DECLARATIONS and VIDEO</a:t>
            </a:r>
          </a:p>
          <a:p>
            <a:r>
              <a:rPr lang="en-GB" dirty="0" smtClean="0"/>
              <a:t>10.45am		RELEASE CHILDREN</a:t>
            </a:r>
          </a:p>
          <a:p>
            <a:r>
              <a:rPr lang="en-GB" dirty="0" smtClean="0"/>
              <a:t>10.50am		TESTIMONY / PRE-PREACH</a:t>
            </a:r>
          </a:p>
          <a:p>
            <a:r>
              <a:rPr lang="en-GB" dirty="0" smtClean="0"/>
              <a:t>10.55am		PREACHING</a:t>
            </a:r>
          </a:p>
          <a:p>
            <a:r>
              <a:rPr lang="en-GB" dirty="0" smtClean="0"/>
              <a:t>11.50am		PRAYER MINISTRY</a:t>
            </a:r>
          </a:p>
          <a:p>
            <a:r>
              <a:rPr lang="en-GB" dirty="0" smtClean="0"/>
              <a:t>12noon		FINISH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OF SERVICE (Living)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7pm				MEET</a:t>
            </a:r>
          </a:p>
          <a:p>
            <a:r>
              <a:rPr lang="en-GB" dirty="0" smtClean="0"/>
              <a:t>7.20pm			MAGNIFY (including gifts of the Holy Spirit)</a:t>
            </a:r>
          </a:p>
          <a:p>
            <a:r>
              <a:rPr lang="en-GB" dirty="0" smtClean="0"/>
              <a:t>7.40pm			MESSAGE</a:t>
            </a:r>
          </a:p>
          <a:p>
            <a:r>
              <a:rPr lang="en-GB" dirty="0" smtClean="0"/>
              <a:t>8.30pm			MINISTRY</a:t>
            </a:r>
          </a:p>
          <a:p>
            <a:r>
              <a:rPr lang="en-GB" dirty="0" smtClean="0"/>
              <a:t>9pm				FINISH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2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Shepherd is a Leader-Gatherer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baseline="30000" dirty="0"/>
              <a:t>35 </a:t>
            </a:r>
            <a:r>
              <a:rPr lang="en-GB" dirty="0"/>
              <a:t>And Jesus went about all the cities and villages, teaching in their synagogues, and preaching the gospel of the kingdom, and healing every sickness and every disease among the people.</a:t>
            </a:r>
          </a:p>
          <a:p>
            <a:r>
              <a:rPr lang="en-GB" b="1" baseline="30000" dirty="0"/>
              <a:t>36 </a:t>
            </a:r>
            <a:r>
              <a:rPr lang="en-GB" dirty="0"/>
              <a:t>But when he saw the multitudes, he was moved with compassion on them, because they fainted, and were scattered abroad, as sheep having no shepherd</a:t>
            </a:r>
            <a:r>
              <a:rPr lang="en-GB" dirty="0" smtClean="0"/>
              <a:t>.  (Matthew 9.35-36)</a:t>
            </a:r>
          </a:p>
          <a:p>
            <a:pPr lvl="1"/>
            <a:r>
              <a:rPr lang="en-GB" sz="1800" dirty="0" smtClean="0"/>
              <a:t>The people had a two-fold problem:</a:t>
            </a:r>
          </a:p>
          <a:p>
            <a:pPr lvl="2"/>
            <a:r>
              <a:rPr lang="en-GB" sz="1800" dirty="0" smtClean="0"/>
              <a:t>Fainted: feeble and tired, no strength</a:t>
            </a:r>
          </a:p>
          <a:p>
            <a:pPr lvl="2"/>
            <a:r>
              <a:rPr lang="en-GB" sz="1800" dirty="0" smtClean="0"/>
              <a:t>Scattered: hassled and beat up</a:t>
            </a:r>
          </a:p>
          <a:p>
            <a:pPr lvl="1"/>
            <a:r>
              <a:rPr lang="en-GB" sz="2000" dirty="0" smtClean="0"/>
              <a:t>SOLUTION: a shepherd – a pastor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Shepherd is a Wolf Fighter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baseline="30000" dirty="0" smtClean="0"/>
              <a:t>11</a:t>
            </a:r>
            <a:r>
              <a:rPr lang="en-GB" b="1" baseline="30000" dirty="0"/>
              <a:t> </a:t>
            </a:r>
            <a:r>
              <a:rPr lang="en-GB" dirty="0"/>
              <a:t>I am the good shepherd: the good shepherd </a:t>
            </a:r>
            <a:r>
              <a:rPr lang="en-GB" dirty="0" err="1"/>
              <a:t>giveth</a:t>
            </a:r>
            <a:r>
              <a:rPr lang="en-GB" dirty="0"/>
              <a:t> his life for the sheep.</a:t>
            </a:r>
          </a:p>
          <a:p>
            <a:r>
              <a:rPr lang="en-GB" b="1" baseline="30000" dirty="0"/>
              <a:t>12 </a:t>
            </a:r>
            <a:r>
              <a:rPr lang="en-GB" dirty="0"/>
              <a:t>But he that is an hireling, and not the shepherd, whose own the sheep are not, </a:t>
            </a:r>
            <a:r>
              <a:rPr lang="en-GB" dirty="0" err="1"/>
              <a:t>seeth</a:t>
            </a:r>
            <a:r>
              <a:rPr lang="en-GB" dirty="0"/>
              <a:t> the wolf coming, and </a:t>
            </a:r>
            <a:r>
              <a:rPr lang="en-GB" dirty="0" err="1"/>
              <a:t>leaveth</a:t>
            </a:r>
            <a:r>
              <a:rPr lang="en-GB" dirty="0"/>
              <a:t> the sheep, and </a:t>
            </a:r>
            <a:r>
              <a:rPr lang="en-GB" dirty="0" err="1"/>
              <a:t>fleeth</a:t>
            </a:r>
            <a:r>
              <a:rPr lang="en-GB" dirty="0"/>
              <a:t>: and the wolf </a:t>
            </a:r>
            <a:r>
              <a:rPr lang="en-GB" dirty="0" err="1"/>
              <a:t>catcheth</a:t>
            </a:r>
            <a:r>
              <a:rPr lang="en-GB" dirty="0"/>
              <a:t> them, and </a:t>
            </a:r>
            <a:r>
              <a:rPr lang="en-GB" dirty="0" err="1"/>
              <a:t>scattereth</a:t>
            </a:r>
            <a:r>
              <a:rPr lang="en-GB" dirty="0"/>
              <a:t> the sheep.</a:t>
            </a:r>
          </a:p>
          <a:p>
            <a:r>
              <a:rPr lang="en-GB" b="1" baseline="30000" dirty="0"/>
              <a:t>13 </a:t>
            </a:r>
            <a:r>
              <a:rPr lang="en-GB" dirty="0"/>
              <a:t>The hireling </a:t>
            </a:r>
            <a:r>
              <a:rPr lang="en-GB" dirty="0" err="1"/>
              <a:t>fleeth</a:t>
            </a:r>
            <a:r>
              <a:rPr lang="en-GB" dirty="0"/>
              <a:t>, because he is an hireling, and </a:t>
            </a:r>
            <a:r>
              <a:rPr lang="en-GB" dirty="0" err="1"/>
              <a:t>careth</a:t>
            </a:r>
            <a:r>
              <a:rPr lang="en-GB" dirty="0"/>
              <a:t> not for the sheep</a:t>
            </a:r>
            <a:r>
              <a:rPr lang="en-GB" dirty="0" smtClean="0"/>
              <a:t>.	(John 10.10-13)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sz="1800" dirty="0" smtClean="0"/>
              <a:t>There are hirelings around – people only doing the job of being a shepherd but without being shepherds.  You find out when a wolf comes!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009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Shepherd is a Structure Builder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51846"/>
          </a:xfrm>
        </p:spPr>
        <p:txBody>
          <a:bodyPr>
            <a:noAutofit/>
          </a:bodyPr>
          <a:lstStyle/>
          <a:p>
            <a:r>
              <a:rPr lang="en-GB" b="1" baseline="30000" dirty="0"/>
              <a:t>5 </a:t>
            </a:r>
            <a:r>
              <a:rPr lang="en-GB" dirty="0"/>
              <a:t>For this cause left I thee in Crete, that thou </a:t>
            </a:r>
            <a:r>
              <a:rPr lang="en-GB" dirty="0" err="1"/>
              <a:t>shouldest</a:t>
            </a:r>
            <a:r>
              <a:rPr lang="en-GB" dirty="0"/>
              <a:t> set in order the things that are wanting, and ordain elders in every city, as I had appointed thee</a:t>
            </a:r>
            <a:r>
              <a:rPr lang="en-GB" dirty="0" smtClean="0"/>
              <a:t>:  (Titus 1.5)</a:t>
            </a:r>
          </a:p>
          <a:p>
            <a:pPr lvl="1"/>
            <a:r>
              <a:rPr lang="en-GB" sz="1800" b="1" baseline="30000" dirty="0"/>
              <a:t>2 </a:t>
            </a:r>
            <a:r>
              <a:rPr lang="en-GB" sz="1800" dirty="0"/>
              <a:t>Unto Timothy, my own son in the faith: Grace, mercy, and peace, from God our Father and Jesus Christ our Lord.</a:t>
            </a:r>
          </a:p>
          <a:p>
            <a:pPr lvl="1"/>
            <a:r>
              <a:rPr lang="en-GB" sz="1800" b="1" baseline="30000" dirty="0"/>
              <a:t>3 </a:t>
            </a:r>
            <a:r>
              <a:rPr lang="en-GB" sz="1800" dirty="0"/>
              <a:t>As I besought thee to abide still at Ephesus, when I went into Macedonia, that thou </a:t>
            </a:r>
            <a:r>
              <a:rPr lang="en-GB" sz="1800" dirty="0" err="1"/>
              <a:t>mightest</a:t>
            </a:r>
            <a:r>
              <a:rPr lang="en-GB" sz="1800" dirty="0"/>
              <a:t> charge some that they teach no other doctrine,</a:t>
            </a:r>
          </a:p>
          <a:p>
            <a:pPr lvl="1"/>
            <a:r>
              <a:rPr lang="en-GB" sz="1800" b="1" baseline="30000" dirty="0"/>
              <a:t>4 </a:t>
            </a:r>
            <a:r>
              <a:rPr lang="en-GB" sz="1800" dirty="0"/>
              <a:t>Neither give heed to fables and endless genealogies, which minister questions, rather than godly edifying which is in faith: so do</a:t>
            </a:r>
            <a:r>
              <a:rPr lang="en-GB" sz="1800" dirty="0" smtClean="0"/>
              <a:t>. </a:t>
            </a:r>
            <a:r>
              <a:rPr lang="en-GB" dirty="0" smtClean="0"/>
              <a:t>(1 Tim. 1.2-4)</a:t>
            </a:r>
            <a:endParaRPr lang="en-GB" dirty="0"/>
          </a:p>
          <a:p>
            <a:endParaRPr lang="en-GB" sz="300" dirty="0" smtClean="0"/>
          </a:p>
          <a:p>
            <a:r>
              <a:rPr lang="en-GB" dirty="0" smtClean="0"/>
              <a:t>Pastors are responsible for appointing elders and set things in order, and instructing the elders what to teach.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is Immutable; The Specific is Adaptable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principles cannot be altered</a:t>
            </a:r>
          </a:p>
          <a:p>
            <a:pPr lvl="1"/>
            <a:r>
              <a:rPr lang="en-GB" dirty="0" smtClean="0"/>
              <a:t>A pastor must be a leader and gatherer</a:t>
            </a:r>
          </a:p>
          <a:p>
            <a:pPr lvl="1"/>
            <a:r>
              <a:rPr lang="en-GB" dirty="0" smtClean="0"/>
              <a:t>Must deal with wolves</a:t>
            </a:r>
          </a:p>
          <a:p>
            <a:pPr lvl="1"/>
            <a:r>
              <a:rPr lang="en-GB" dirty="0" smtClean="0"/>
              <a:t>Must appoint elders, instruct them what to teach and set the church in order</a:t>
            </a:r>
          </a:p>
          <a:p>
            <a:r>
              <a:rPr lang="en-GB" dirty="0" smtClean="0"/>
              <a:t>Specifics can be adapted to specific situations</a:t>
            </a:r>
          </a:p>
          <a:p>
            <a:pPr lvl="1"/>
            <a:r>
              <a:rPr lang="en-GB" dirty="0" smtClean="0"/>
              <a:t>How many elders, what should be taught, when to meet, how long to meet for, what happens in the order of service, how to specifically deal with wolves.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Lessons I WISH I WAS TAUGHT AT BIBLE COLLEGE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What is leadership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What is the difference between leadership and ministry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How to progress from ministry to leadership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How to raise ministers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How to raise leaders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LEADERSHIP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846232"/>
            <a:ext cx="3125726" cy="207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40" y="2846232"/>
            <a:ext cx="2428875" cy="2072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75" y="2846232"/>
            <a:ext cx="2762250" cy="20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0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 </a:t>
            </a:r>
            <a:r>
              <a:rPr lang="en-GB" dirty="0" err="1" smtClean="0"/>
              <a:t>vs</a:t>
            </a:r>
            <a:r>
              <a:rPr lang="en-GB" dirty="0" smtClean="0"/>
              <a:t> MINISTRY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John 13.14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10" y="2927372"/>
            <a:ext cx="4519703" cy="309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695459" y="3528811"/>
            <a:ext cx="4198513" cy="267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 minister is concerned the task is completed;</a:t>
            </a:r>
          </a:p>
          <a:p>
            <a:pPr algn="ctr"/>
            <a:r>
              <a:rPr lang="en-GB" sz="2400" dirty="0" smtClean="0"/>
              <a:t>A leader is concerned the people are perfected.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6748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290</TotalTime>
  <Words>653</Words>
  <Application>Microsoft Office PowerPoint</Application>
  <PresentationFormat>Widescreen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 Boardroom</vt:lpstr>
      <vt:lpstr>Pastors and Churches</vt:lpstr>
      <vt:lpstr>What is a “pastor”?</vt:lpstr>
      <vt:lpstr>The Shepherd is a Leader-Gatherer</vt:lpstr>
      <vt:lpstr>The Shepherd is a Wolf Fighter</vt:lpstr>
      <vt:lpstr>The Shepherd is a Structure Builder</vt:lpstr>
      <vt:lpstr>The General is Immutable; The Specific is Adaptable</vt:lpstr>
      <vt:lpstr>LEADERSHIP</vt:lpstr>
      <vt:lpstr>What is LEADERSHIP</vt:lpstr>
      <vt:lpstr>LEADERSHIP vs MINISTRY</vt:lpstr>
      <vt:lpstr>FROM MINISTRY TO LEADERSHIP</vt:lpstr>
      <vt:lpstr>HOW TO RAISE MINISTERS</vt:lpstr>
      <vt:lpstr>HOW TO RAISE LEADERS</vt:lpstr>
      <vt:lpstr>GATHERING</vt:lpstr>
      <vt:lpstr>GATHERING</vt:lpstr>
      <vt:lpstr>WOLF FIGHTERS</vt:lpstr>
      <vt:lpstr>WOLF FIGHTERS</vt:lpstr>
      <vt:lpstr>APPOINTING ELDERS</vt:lpstr>
      <vt:lpstr>PUTTING THINGS IN ORDER</vt:lpstr>
      <vt:lpstr>Baskets of Fragments</vt:lpstr>
      <vt:lpstr>WHAT TO DO ALL DAY?</vt:lpstr>
      <vt:lpstr>CHILDREN’S CHURCH </vt:lpstr>
      <vt:lpstr>FINANCES</vt:lpstr>
      <vt:lpstr>LOCATION, LOCATION, LOCATION</vt:lpstr>
      <vt:lpstr>ORDER OF SERVICE (Celebration)</vt:lpstr>
      <vt:lpstr>ORDER OF SERVICE (Living)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Pastors and Churches</dc:title>
  <dc:creator>londontreeoflife@gmail.com</dc:creator>
  <cp:lastModifiedBy>londontreeoflife@gmail.com</cp:lastModifiedBy>
  <cp:revision>13</cp:revision>
  <dcterms:created xsi:type="dcterms:W3CDTF">2013-11-19T21:51:32Z</dcterms:created>
  <dcterms:modified xsi:type="dcterms:W3CDTF">2013-11-27T19:57:37Z</dcterms:modified>
</cp:coreProperties>
</file>